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8" r:id="rId4"/>
    <p:sldId id="259" r:id="rId5"/>
    <p:sldId id="260" r:id="rId6"/>
    <p:sldId id="266" r:id="rId7"/>
    <p:sldId id="265" r:id="rId8"/>
    <p:sldId id="267" r:id="rId9"/>
    <p:sldId id="264" r:id="rId10"/>
    <p:sldId id="268" r:id="rId11"/>
    <p:sldId id="271" r:id="rId12"/>
    <p:sldId id="270" r:id="rId13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727D"/>
    <a:srgbClr val="DDD7CD"/>
    <a:srgbClr val="B71E42"/>
    <a:srgbClr val="8BA7B1"/>
    <a:srgbClr val="618895"/>
    <a:srgbClr val="383635"/>
    <a:srgbClr val="E2DED9"/>
    <a:srgbClr val="FDFDFD"/>
    <a:srgbClr val="DEDB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C2FFA5D-87B4-456A-9821-1D502468CF0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6623" autoAdjust="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70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2800">
                <a:solidFill>
                  <a:schemeClr val="tx1"/>
                </a:solidFill>
              </a:rPr>
              <a:t>Equal</a:t>
            </a:r>
            <a:r>
              <a:rPr lang="it-IT" sz="2800" baseline="0">
                <a:solidFill>
                  <a:schemeClr val="tx1"/>
                </a:solidFill>
              </a:rPr>
              <a:t> Error Rates</a:t>
            </a:r>
          </a:p>
        </c:rich>
      </c:tx>
      <c:layout>
        <c:manualLayout>
          <c:xMode val="edge"/>
          <c:yMode val="edge"/>
          <c:x val="9.3940148084630706E-2"/>
          <c:y val="3.33145629234272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Random Forest Classifier</c:v>
                </c:pt>
              </c:strCache>
            </c:strRef>
          </c:tx>
          <c:spPr>
            <a:solidFill>
              <a:schemeClr val="accent6">
                <a:shade val="58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6.9388939039072284E-18"/>
                  <c:y val="0.2970548527338927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AC0279D-C729-4D7A-A485-273C502C68DF}" type="VALUE">
                      <a:rPr lang="en-US" sz="3200">
                        <a:solidFill>
                          <a:schemeClr val="tx1"/>
                        </a:solidFill>
                      </a:rPr>
                      <a:pPr>
                        <a:defRPr/>
                      </a:pPr>
                      <a:t>[VALORE]</a:t>
                    </a:fld>
                    <a:endParaRPr lang="it-IT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337332468455682"/>
                      <c:h val="0.280078416010576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54AF-469F-9EC8-194355A5D3C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Foglio1!$A$2</c:f>
              <c:strCache>
                <c:ptCount val="1"/>
                <c:pt idx="0">
                  <c:v>Categoria 1</c:v>
                </c:pt>
              </c:strCache>
            </c:strRef>
          </c:cat>
          <c:val>
            <c:numRef>
              <c:f>Foglio1!$B$2</c:f>
              <c:numCache>
                <c:formatCode>General</c:formatCode>
                <c:ptCount val="1"/>
                <c:pt idx="0">
                  <c:v>0.11799999999999999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AF-469F-9EC8-194355A5D3CE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Naive_mean</c:v>
                </c:pt>
              </c:strCache>
            </c:strRef>
          </c:tx>
          <c:spPr>
            <a:solidFill>
              <a:srgbClr val="50727D">
                <a:alpha val="90000"/>
              </a:srgb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5.2155489888918412E-3"/>
                  <c:y val="0.31093602991840119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51D9D1E-133B-45C1-B596-CBDE8BAB2009}" type="VALUE">
                      <a:rPr lang="en-US" sz="3200">
                        <a:solidFill>
                          <a:schemeClr val="tx1"/>
                        </a:solidFill>
                      </a:rPr>
                      <a:pPr>
                        <a:defRPr/>
                      </a:pPr>
                      <a:t>[VALORE]</a:t>
                    </a:fld>
                    <a:endParaRPr lang="it-IT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2851769785667627"/>
                      <c:h val="0.2301065716254358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54AF-469F-9EC8-194355A5D3C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Foglio1!$A$2</c:f>
              <c:strCache>
                <c:ptCount val="1"/>
                <c:pt idx="0">
                  <c:v>Categoria 1</c:v>
                </c:pt>
              </c:strCache>
            </c:strRef>
          </c:cat>
          <c:val>
            <c:numRef>
              <c:f>Foglio1!$C$2</c:f>
              <c:numCache>
                <c:formatCode>General</c:formatCode>
                <c:ptCount val="1"/>
                <c:pt idx="0">
                  <c:v>0.16600000000000001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4AF-469F-9EC8-194355A5D3CE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Naive_th</c:v>
                </c:pt>
              </c:strCache>
            </c:strRef>
          </c:tx>
          <c:spPr>
            <a:solidFill>
              <a:srgbClr val="50727D">
                <a:alpha val="80000"/>
              </a:srgb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3.2597181180575377E-3"/>
                  <c:y val="0.3208309564019000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282D1A37-6E6D-4F0A-88F3-B965F1A17039}" type="VALUE">
                      <a:rPr lang="en-US" sz="3200">
                        <a:solidFill>
                          <a:schemeClr val="tx1"/>
                        </a:solidFill>
                      </a:rPr>
                      <a:pPr>
                        <a:defRPr>
                          <a:solidFill>
                            <a:schemeClr val="tx1"/>
                          </a:solidFill>
                        </a:defRPr>
                      </a:pPr>
                      <a:t>[VALORE]</a:t>
                    </a:fld>
                    <a:endParaRPr lang="it-IT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635161465388569"/>
                      <c:h val="0.2301065716254358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54AF-469F-9EC8-194355A5D3C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Foglio1!$A$2</c:f>
              <c:strCache>
                <c:ptCount val="1"/>
                <c:pt idx="0">
                  <c:v>Categoria 1</c:v>
                </c:pt>
              </c:strCache>
            </c:strRef>
          </c:cat>
          <c:val>
            <c:numRef>
              <c:f>Foglio1!$D$2</c:f>
              <c:numCache>
                <c:formatCode>General</c:formatCode>
                <c:ptCount val="1"/>
                <c:pt idx="0">
                  <c:v>0.16200000000000001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4AF-469F-9EC8-194355A5D3CE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Muller - RawNet2</c:v>
                </c:pt>
              </c:strCache>
            </c:strRef>
          </c:tx>
          <c:spPr>
            <a:solidFill>
              <a:srgbClr val="50727D">
                <a:alpha val="70000"/>
              </a:srgb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3.9116617416689306E-3"/>
                  <c:y val="0.1762895621364690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4F28E4EB-6327-49C1-BE6F-62B9AEE23E6F}" type="VALUE">
                      <a:rPr lang="en-US" sz="2800">
                        <a:solidFill>
                          <a:schemeClr val="tx1"/>
                        </a:solidFill>
                      </a:rPr>
                      <a:pPr>
                        <a:defRPr>
                          <a:solidFill>
                            <a:schemeClr val="tx1"/>
                          </a:solidFill>
                        </a:defRPr>
                      </a:pPr>
                      <a:t>[VALORE]</a:t>
                    </a:fld>
                    <a:endParaRPr lang="it-IT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3773940447876024E-2"/>
                      <c:h val="0.1162818149703928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54AF-469F-9EC8-194355A5D3C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Foglio1!$A$2</c:f>
              <c:strCache>
                <c:ptCount val="1"/>
                <c:pt idx="0">
                  <c:v>Categoria 1</c:v>
                </c:pt>
              </c:strCache>
            </c:strRef>
          </c:cat>
          <c:val>
            <c:numRef>
              <c:f>Foglio1!$E$2</c:f>
              <c:numCache>
                <c:formatCode>General</c:formatCode>
                <c:ptCount val="1"/>
                <c:pt idx="0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4AF-469F-9EC8-194355A5D3C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40771072"/>
        <c:axId val="1657501936"/>
      </c:barChart>
      <c:catAx>
        <c:axId val="15407710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57501936"/>
        <c:crosses val="autoZero"/>
        <c:auto val="1"/>
        <c:lblAlgn val="ctr"/>
        <c:lblOffset val="100"/>
        <c:noMultiLvlLbl val="0"/>
      </c:catAx>
      <c:valAx>
        <c:axId val="1657501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5407710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DED9B5-EE29-4C21-84C2-BA9F50F12B1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A453AF31-5C42-4BC6-80D1-B289C9D9ADAF}">
      <dgm:prSet phldrT="[Testo]"/>
      <dgm:spPr/>
      <dgm:t>
        <a:bodyPr/>
        <a:lstStyle/>
        <a:p>
          <a:r>
            <a:rPr lang="it-IT">
              <a:solidFill>
                <a:schemeClr val="bg1"/>
              </a:solidFill>
            </a:rPr>
            <a:t>Estrazione delle caratteristiche</a:t>
          </a:r>
        </a:p>
      </dgm:t>
    </dgm:pt>
    <dgm:pt modelId="{42803668-A1E6-4961-94E8-E0897B947504}" type="parTrans" cxnId="{82E0F998-B21D-4110-A6FA-BCB1107D9BF1}">
      <dgm:prSet/>
      <dgm:spPr/>
      <dgm:t>
        <a:bodyPr/>
        <a:lstStyle/>
        <a:p>
          <a:endParaRPr lang="it-IT"/>
        </a:p>
      </dgm:t>
    </dgm:pt>
    <dgm:pt modelId="{A11EA066-F03F-4037-B045-765FB289A549}" type="sibTrans" cxnId="{82E0F998-B21D-4110-A6FA-BCB1107D9BF1}">
      <dgm:prSet/>
      <dgm:spPr/>
      <dgm:t>
        <a:bodyPr/>
        <a:lstStyle/>
        <a:p>
          <a:endParaRPr lang="it-IT"/>
        </a:p>
      </dgm:t>
    </dgm:pt>
    <dgm:pt modelId="{E393A54E-A8CC-45F8-85FF-A9E2D969C8BC}">
      <dgm:prSet phldrT="[Testo]"/>
      <dgm:spPr/>
      <dgm:t>
        <a:bodyPr/>
        <a:lstStyle/>
        <a:p>
          <a:r>
            <a:rPr lang="it-IT">
              <a:solidFill>
                <a:schemeClr val="bg1"/>
              </a:solidFill>
            </a:rPr>
            <a:t>Analisi delle caratteristiche ottenute</a:t>
          </a:r>
        </a:p>
      </dgm:t>
    </dgm:pt>
    <dgm:pt modelId="{63422258-A424-40AA-B4E8-AC640EBEC953}" type="parTrans" cxnId="{CA3BE3B6-D5A0-49BD-A284-D379D6F686F2}">
      <dgm:prSet/>
      <dgm:spPr/>
      <dgm:t>
        <a:bodyPr/>
        <a:lstStyle/>
        <a:p>
          <a:endParaRPr lang="it-IT"/>
        </a:p>
      </dgm:t>
    </dgm:pt>
    <dgm:pt modelId="{DC64D819-51BB-4B2C-9D4B-5C499EBD663E}" type="sibTrans" cxnId="{CA3BE3B6-D5A0-49BD-A284-D379D6F686F2}">
      <dgm:prSet/>
      <dgm:spPr/>
      <dgm:t>
        <a:bodyPr/>
        <a:lstStyle/>
        <a:p>
          <a:endParaRPr lang="it-IT"/>
        </a:p>
      </dgm:t>
    </dgm:pt>
    <dgm:pt modelId="{FA35DD88-1222-44B8-BE9C-712FCB60F4EB}">
      <dgm:prSet phldrT="[Testo]"/>
      <dgm:spPr/>
      <dgm:t>
        <a:bodyPr/>
        <a:lstStyle/>
        <a:p>
          <a:r>
            <a:rPr lang="it-IT">
              <a:solidFill>
                <a:schemeClr val="bg1"/>
              </a:solidFill>
            </a:rPr>
            <a:t>Allenamento di più modelli di machine learning di classificazione</a:t>
          </a:r>
        </a:p>
      </dgm:t>
    </dgm:pt>
    <dgm:pt modelId="{37489BB3-02B4-4106-8232-63495E6F67F3}" type="parTrans" cxnId="{28548F86-ED68-43E8-9958-B65781E55AE1}">
      <dgm:prSet/>
      <dgm:spPr/>
      <dgm:t>
        <a:bodyPr/>
        <a:lstStyle/>
        <a:p>
          <a:endParaRPr lang="it-IT"/>
        </a:p>
      </dgm:t>
    </dgm:pt>
    <dgm:pt modelId="{A2C0EAE8-EEFC-4BB9-8001-3437C9AD3F7D}" type="sibTrans" cxnId="{28548F86-ED68-43E8-9958-B65781E55AE1}">
      <dgm:prSet/>
      <dgm:spPr/>
      <dgm:t>
        <a:bodyPr/>
        <a:lstStyle/>
        <a:p>
          <a:endParaRPr lang="it-IT"/>
        </a:p>
      </dgm:t>
    </dgm:pt>
    <dgm:pt modelId="{4D3E50A6-F7E5-4EB7-8FD3-C3B1D26EC420}" type="pres">
      <dgm:prSet presAssocID="{ADDED9B5-EE29-4C21-84C2-BA9F50F12B1D}" presName="Name0" presStyleCnt="0">
        <dgm:presLayoutVars>
          <dgm:dir/>
          <dgm:animLvl val="lvl"/>
          <dgm:resizeHandles val="exact"/>
        </dgm:presLayoutVars>
      </dgm:prSet>
      <dgm:spPr/>
    </dgm:pt>
    <dgm:pt modelId="{45C03A0F-81CE-4A0A-A972-442138DAE064}" type="pres">
      <dgm:prSet presAssocID="{A453AF31-5C42-4BC6-80D1-B289C9D9ADAF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70EAEA2-85B2-4B9F-A4CF-41DEB78A5C3E}" type="pres">
      <dgm:prSet presAssocID="{A11EA066-F03F-4037-B045-765FB289A549}" presName="parTxOnlySpace" presStyleCnt="0"/>
      <dgm:spPr/>
    </dgm:pt>
    <dgm:pt modelId="{62E8D583-30AD-4191-AFBD-39FD9DDEDDEE}" type="pres">
      <dgm:prSet presAssocID="{E393A54E-A8CC-45F8-85FF-A9E2D969C8BC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9D6446C-0C4D-440A-B1DB-309C0C96B6A3}" type="pres">
      <dgm:prSet presAssocID="{DC64D819-51BB-4B2C-9D4B-5C499EBD663E}" presName="parTxOnlySpace" presStyleCnt="0"/>
      <dgm:spPr/>
    </dgm:pt>
    <dgm:pt modelId="{B27F47BA-F8F0-4DF1-8767-8D8ECE580619}" type="pres">
      <dgm:prSet presAssocID="{FA35DD88-1222-44B8-BE9C-712FCB60F4E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8548F86-ED68-43E8-9958-B65781E55AE1}" srcId="{ADDED9B5-EE29-4C21-84C2-BA9F50F12B1D}" destId="{FA35DD88-1222-44B8-BE9C-712FCB60F4EB}" srcOrd="2" destOrd="0" parTransId="{37489BB3-02B4-4106-8232-63495E6F67F3}" sibTransId="{A2C0EAE8-EEFC-4BB9-8001-3437C9AD3F7D}"/>
    <dgm:cxn modelId="{7514AE8B-7536-45D8-83C9-0CEEB4BBC804}" type="presOf" srcId="{A453AF31-5C42-4BC6-80D1-B289C9D9ADAF}" destId="{45C03A0F-81CE-4A0A-A972-442138DAE064}" srcOrd="0" destOrd="0" presId="urn:microsoft.com/office/officeart/2005/8/layout/chevron1"/>
    <dgm:cxn modelId="{82E0F998-B21D-4110-A6FA-BCB1107D9BF1}" srcId="{ADDED9B5-EE29-4C21-84C2-BA9F50F12B1D}" destId="{A453AF31-5C42-4BC6-80D1-B289C9D9ADAF}" srcOrd="0" destOrd="0" parTransId="{42803668-A1E6-4961-94E8-E0897B947504}" sibTransId="{A11EA066-F03F-4037-B045-765FB289A549}"/>
    <dgm:cxn modelId="{CA3BE3B6-D5A0-49BD-A284-D379D6F686F2}" srcId="{ADDED9B5-EE29-4C21-84C2-BA9F50F12B1D}" destId="{E393A54E-A8CC-45F8-85FF-A9E2D969C8BC}" srcOrd="1" destOrd="0" parTransId="{63422258-A424-40AA-B4E8-AC640EBEC953}" sibTransId="{DC64D819-51BB-4B2C-9D4B-5C499EBD663E}"/>
    <dgm:cxn modelId="{E19156B7-8B09-43AF-8F53-42B8CFF11A3A}" type="presOf" srcId="{ADDED9B5-EE29-4C21-84C2-BA9F50F12B1D}" destId="{4D3E50A6-F7E5-4EB7-8FD3-C3B1D26EC420}" srcOrd="0" destOrd="0" presId="urn:microsoft.com/office/officeart/2005/8/layout/chevron1"/>
    <dgm:cxn modelId="{BD6694EB-AF58-40E6-B3B5-2FE36F425E96}" type="presOf" srcId="{E393A54E-A8CC-45F8-85FF-A9E2D969C8BC}" destId="{62E8D583-30AD-4191-AFBD-39FD9DDEDDEE}" srcOrd="0" destOrd="0" presId="urn:microsoft.com/office/officeart/2005/8/layout/chevron1"/>
    <dgm:cxn modelId="{FB0D9BFD-7A1C-4580-9E7C-9E7BA038B3EC}" type="presOf" srcId="{FA35DD88-1222-44B8-BE9C-712FCB60F4EB}" destId="{B27F47BA-F8F0-4DF1-8767-8D8ECE580619}" srcOrd="0" destOrd="0" presId="urn:microsoft.com/office/officeart/2005/8/layout/chevron1"/>
    <dgm:cxn modelId="{1BB36234-8044-4BD4-9758-05A21A57C233}" type="presParOf" srcId="{4D3E50A6-F7E5-4EB7-8FD3-C3B1D26EC420}" destId="{45C03A0F-81CE-4A0A-A972-442138DAE064}" srcOrd="0" destOrd="0" presId="urn:microsoft.com/office/officeart/2005/8/layout/chevron1"/>
    <dgm:cxn modelId="{1A517194-B47F-4A1E-ABCC-97A42B1F3CA2}" type="presParOf" srcId="{4D3E50A6-F7E5-4EB7-8FD3-C3B1D26EC420}" destId="{D70EAEA2-85B2-4B9F-A4CF-41DEB78A5C3E}" srcOrd="1" destOrd="0" presId="urn:microsoft.com/office/officeart/2005/8/layout/chevron1"/>
    <dgm:cxn modelId="{164A98DA-C47A-4BFB-A5C8-0EDBEB960986}" type="presParOf" srcId="{4D3E50A6-F7E5-4EB7-8FD3-C3B1D26EC420}" destId="{62E8D583-30AD-4191-AFBD-39FD9DDEDDEE}" srcOrd="2" destOrd="0" presId="urn:microsoft.com/office/officeart/2005/8/layout/chevron1"/>
    <dgm:cxn modelId="{E1494747-68AF-43A0-81BD-27CCD2639A15}" type="presParOf" srcId="{4D3E50A6-F7E5-4EB7-8FD3-C3B1D26EC420}" destId="{79D6446C-0C4D-440A-B1DB-309C0C96B6A3}" srcOrd="3" destOrd="0" presId="urn:microsoft.com/office/officeart/2005/8/layout/chevron1"/>
    <dgm:cxn modelId="{9D2AD8BA-763A-4A19-A53A-77465ED6EFDE}" type="presParOf" srcId="{4D3E50A6-F7E5-4EB7-8FD3-C3B1D26EC420}" destId="{B27F47BA-F8F0-4DF1-8767-8D8ECE58061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C03A0F-81CE-4A0A-A972-442138DAE064}">
      <dsp:nvSpPr>
        <dsp:cNvPr id="0" name=""/>
        <dsp:cNvSpPr/>
      </dsp:nvSpPr>
      <dsp:spPr>
        <a:xfrm>
          <a:off x="3165" y="1492971"/>
          <a:ext cx="3856864" cy="154274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>
              <a:solidFill>
                <a:schemeClr val="bg1"/>
              </a:solidFill>
            </a:rPr>
            <a:t>Estrazione delle caratteristiche</a:t>
          </a:r>
        </a:p>
      </dsp:txBody>
      <dsp:txXfrm>
        <a:off x="774538" y="1492971"/>
        <a:ext cx="2314119" cy="1542745"/>
      </dsp:txXfrm>
    </dsp:sp>
    <dsp:sp modelId="{62E8D583-30AD-4191-AFBD-39FD9DDEDDEE}">
      <dsp:nvSpPr>
        <dsp:cNvPr id="0" name=""/>
        <dsp:cNvSpPr/>
      </dsp:nvSpPr>
      <dsp:spPr>
        <a:xfrm>
          <a:off x="3474343" y="1492971"/>
          <a:ext cx="3856864" cy="154274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>
              <a:solidFill>
                <a:schemeClr val="bg1"/>
              </a:solidFill>
            </a:rPr>
            <a:t>Analisi delle caratteristiche ottenute</a:t>
          </a:r>
        </a:p>
      </dsp:txBody>
      <dsp:txXfrm>
        <a:off x="4245716" y="1492971"/>
        <a:ext cx="2314119" cy="1542745"/>
      </dsp:txXfrm>
    </dsp:sp>
    <dsp:sp modelId="{B27F47BA-F8F0-4DF1-8767-8D8ECE580619}">
      <dsp:nvSpPr>
        <dsp:cNvPr id="0" name=""/>
        <dsp:cNvSpPr/>
      </dsp:nvSpPr>
      <dsp:spPr>
        <a:xfrm>
          <a:off x="6945521" y="1492971"/>
          <a:ext cx="3856864" cy="154274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>
              <a:solidFill>
                <a:schemeClr val="bg1"/>
              </a:solidFill>
            </a:rPr>
            <a:t>Allenamento di più modelli di machine learning di classificazione</a:t>
          </a:r>
        </a:p>
      </dsp:txBody>
      <dsp:txXfrm>
        <a:off x="7716894" y="1492971"/>
        <a:ext cx="2314119" cy="15427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0.33515</cdr:x>
      <cdr:y>0.55838</cdr:y>
    </cdr:from>
    <cdr:to>
      <cdr:x>0.42903</cdr:x>
      <cdr:y>0.75827</cdr:y>
    </cdr:to>
    <cdr:sp macro="" textlink="">
      <cdr:nvSpPr>
        <cdr:cNvPr id="2" name="CasellaDiTesto 1">
          <a:extLst xmlns:a="http://schemas.openxmlformats.org/drawingml/2006/main">
            <a:ext uri="{FF2B5EF4-FFF2-40B4-BE49-F238E27FC236}">
              <a16:creationId xmlns:a16="http://schemas.microsoft.com/office/drawing/2014/main" id="{F5ABA83F-6D2E-E02B-5924-4C8897188E92}"/>
            </a:ext>
          </a:extLst>
        </cdr:cNvPr>
        <cdr:cNvSpPr txBox="1"/>
      </cdr:nvSpPr>
      <cdr:spPr>
        <a:xfrm xmlns:a="http://schemas.openxmlformats.org/drawingml/2006/main">
          <a:off x="3264386" y="2554355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it-IT" sz="1100"/>
        </a:p>
      </cdr:txBody>
    </cdr:sp>
  </cdr:relSizeAnchor>
  <cdr:relSizeAnchor xmlns:cdr="http://schemas.openxmlformats.org/drawingml/2006/chartDrawing">
    <cdr:from>
      <cdr:x>0.22765</cdr:x>
      <cdr:y>0.34654</cdr:y>
    </cdr:from>
    <cdr:to>
      <cdr:x>0.31066</cdr:x>
      <cdr:y>0.43997</cdr:y>
    </cdr:to>
    <cdr:sp macro="" textlink="">
      <cdr:nvSpPr>
        <cdr:cNvPr id="3" name="CasellaDiTesto 2">
          <a:extLst xmlns:a="http://schemas.openxmlformats.org/drawingml/2006/main">
            <a:ext uri="{FF2B5EF4-FFF2-40B4-BE49-F238E27FC236}">
              <a16:creationId xmlns:a16="http://schemas.microsoft.com/office/drawing/2014/main" id="{36093C46-BD34-BC77-29B2-72199FB392AC}"/>
            </a:ext>
          </a:extLst>
        </cdr:cNvPr>
        <cdr:cNvSpPr txBox="1"/>
      </cdr:nvSpPr>
      <cdr:spPr>
        <a:xfrm xmlns:a="http://schemas.openxmlformats.org/drawingml/2006/main">
          <a:off x="2217381" y="1585289"/>
          <a:ext cx="808466" cy="42738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it-IT" sz="2400"/>
            <a:t>RFC</a:t>
          </a:r>
        </a:p>
      </cdr:txBody>
    </cdr:sp>
  </cdr:relSizeAnchor>
  <cdr:relSizeAnchor xmlns:cdr="http://schemas.openxmlformats.org/drawingml/2006/chartDrawing">
    <cdr:from>
      <cdr:x>0.34398</cdr:x>
      <cdr:y>0.1157</cdr:y>
    </cdr:from>
    <cdr:to>
      <cdr:x>0.52563</cdr:x>
      <cdr:y>0.21164</cdr:y>
    </cdr:to>
    <cdr:sp macro="" textlink="">
      <cdr:nvSpPr>
        <cdr:cNvPr id="4" name="CasellaDiTesto 1">
          <a:extLst xmlns:a="http://schemas.openxmlformats.org/drawingml/2006/main">
            <a:ext uri="{FF2B5EF4-FFF2-40B4-BE49-F238E27FC236}">
              <a16:creationId xmlns:a16="http://schemas.microsoft.com/office/drawing/2014/main" id="{7A2468C1-CA2E-6175-40EE-896ED48F7875}"/>
            </a:ext>
          </a:extLst>
        </cdr:cNvPr>
        <cdr:cNvSpPr txBox="1"/>
      </cdr:nvSpPr>
      <cdr:spPr>
        <a:xfrm xmlns:a="http://schemas.openxmlformats.org/drawingml/2006/main">
          <a:off x="3350440" y="529300"/>
          <a:ext cx="1769252" cy="43887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it-IT" sz="2400"/>
            <a:t>Naive_mean</a:t>
          </a:r>
        </a:p>
        <a:p xmlns:a="http://schemas.openxmlformats.org/drawingml/2006/main">
          <a:endParaRPr lang="it-IT" sz="2400"/>
        </a:p>
      </cdr:txBody>
    </cdr:sp>
  </cdr:relSizeAnchor>
  <cdr:relSizeAnchor xmlns:cdr="http://schemas.openxmlformats.org/drawingml/2006/chartDrawing">
    <cdr:from>
      <cdr:x>0.53515</cdr:x>
      <cdr:y>0.12304</cdr:y>
    </cdr:from>
    <cdr:to>
      <cdr:x>0.68346</cdr:x>
      <cdr:y>0.23303</cdr:y>
    </cdr:to>
    <cdr:sp macro="" textlink="">
      <cdr:nvSpPr>
        <cdr:cNvPr id="5" name="CasellaDiTesto 1">
          <a:extLst xmlns:a="http://schemas.openxmlformats.org/drawingml/2006/main">
            <a:ext uri="{FF2B5EF4-FFF2-40B4-BE49-F238E27FC236}">
              <a16:creationId xmlns:a16="http://schemas.microsoft.com/office/drawing/2014/main" id="{7A2468C1-CA2E-6175-40EE-896ED48F7875}"/>
            </a:ext>
          </a:extLst>
        </cdr:cNvPr>
        <cdr:cNvSpPr txBox="1"/>
      </cdr:nvSpPr>
      <cdr:spPr>
        <a:xfrm xmlns:a="http://schemas.openxmlformats.org/drawingml/2006/main">
          <a:off x="5212371" y="562865"/>
          <a:ext cx="1444572" cy="50315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it-IT" sz="2400"/>
            <a:t>Naive_th</a:t>
          </a:r>
        </a:p>
        <a:p xmlns:a="http://schemas.openxmlformats.org/drawingml/2006/main">
          <a:endParaRPr lang="it-IT" sz="2400"/>
        </a:p>
      </cdr:txBody>
    </cdr:sp>
  </cdr:relSizeAnchor>
  <cdr:relSizeAnchor xmlns:cdr="http://schemas.openxmlformats.org/drawingml/2006/chartDrawing">
    <cdr:from>
      <cdr:x>0.67599</cdr:x>
      <cdr:y>0.60758</cdr:y>
    </cdr:from>
    <cdr:to>
      <cdr:x>0.926</cdr:x>
      <cdr:y>0.70284</cdr:y>
    </cdr:to>
    <cdr:sp macro="" textlink="">
      <cdr:nvSpPr>
        <cdr:cNvPr id="6" name="CasellaDiTesto 1">
          <a:extLst xmlns:a="http://schemas.openxmlformats.org/drawingml/2006/main">
            <a:ext uri="{FF2B5EF4-FFF2-40B4-BE49-F238E27FC236}">
              <a16:creationId xmlns:a16="http://schemas.microsoft.com/office/drawing/2014/main" id="{560D0580-8C54-63BE-56E9-FEF7146E9E7C}"/>
            </a:ext>
          </a:extLst>
        </cdr:cNvPr>
        <cdr:cNvSpPr txBox="1"/>
      </cdr:nvSpPr>
      <cdr:spPr>
        <a:xfrm xmlns:a="http://schemas.openxmlformats.org/drawingml/2006/main">
          <a:off x="6584247" y="2779431"/>
          <a:ext cx="2435076" cy="43577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it-IT" sz="2400"/>
            <a:t>Muller – RawNet2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1AD81DDF-98D4-498E-A94D-DDD7A807AD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391BFCE-55A1-4C09-B4B5-9359AD6F4D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4E5F061-5DB4-4DAA-B79C-08AE23A2F8C0}" type="datetime1">
              <a:rPr lang="it-IT" smtClean="0"/>
              <a:t>29/09/2022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BEEB1F3-97EE-4F0D-B402-E34820EC6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54877F-A04A-4D6A-A0A8-95CC6E2D2A3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0507CFE-5866-4B40-8953-42375E9B5DB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52507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965EA8-8397-44F5-8D29-C29EF8A23F55}" type="datetime1">
              <a:rPr lang="it-IT" smtClean="0"/>
              <a:pPr/>
              <a:t>29/09/2022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CF3874D-A20A-4B3E-9C12-F524953D5B76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853053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CF3874D-A20A-4B3E-9C12-F524953D5B76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5965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3874D-A20A-4B3E-9C12-F524953D5B76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2414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3874D-A20A-4B3E-9C12-F524953D5B76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700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3874D-A20A-4B3E-9C12-F524953D5B76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3030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3874D-A20A-4B3E-9C12-F524953D5B76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4410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3874D-A20A-4B3E-9C12-F524953D5B76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8515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3874D-A20A-4B3E-9C12-F524953D5B76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5669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777464" y="802298"/>
            <a:ext cx="8637073" cy="2541431"/>
          </a:xfrm>
        </p:spPr>
        <p:txBody>
          <a:bodyPr bIns="0" rtlCol="0" anchor="b">
            <a:normAutofit/>
          </a:bodyPr>
          <a:lstStyle>
            <a:lvl1pPr algn="l">
              <a:defRPr sz="6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777464" y="3531204"/>
            <a:ext cx="8637072" cy="977621"/>
          </a:xfrm>
        </p:spPr>
        <p:txBody>
          <a:bodyPr tIns="91440" bIns="91440" rtlCol="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6913821" y="6370429"/>
            <a:ext cx="3500715" cy="309201"/>
          </a:xfrm>
        </p:spPr>
        <p:txBody>
          <a:bodyPr rtlCol="0"/>
          <a:lstStyle/>
          <a:p>
            <a:pPr rtl="0"/>
            <a:fld id="{467537AD-F383-44E9-AC02-26F9B18DAF70}" type="datetime1">
              <a:rPr lang="it-IT" noProof="0" smtClean="0"/>
              <a:t>29/09/2022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1777464" y="6370430"/>
            <a:ext cx="4973915" cy="309201"/>
          </a:xfrm>
        </p:spPr>
        <p:txBody>
          <a:bodyPr rtlCol="0"/>
          <a:lstStyle/>
          <a:p>
            <a:pPr rtl="0"/>
            <a:r>
              <a:rPr lang="it-IT" noProof="0"/>
              <a:t>Aggiungere un piè di pagina qui</a:t>
            </a:r>
          </a:p>
        </p:txBody>
      </p:sp>
      <p:cxnSp>
        <p:nvCxnSpPr>
          <p:cNvPr id="15" name="Connettore diritto 14"/>
          <p:cNvCxnSpPr/>
          <p:nvPr/>
        </p:nvCxnSpPr>
        <p:spPr>
          <a:xfrm>
            <a:off x="1777464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400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e raccolta 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1300394" y="3128470"/>
            <a:ext cx="3024000" cy="1906565"/>
          </a:xfrm>
        </p:spPr>
        <p:txBody>
          <a:bodyPr rtlCol="0" anchor="ctr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7873638" y="5144980"/>
            <a:ext cx="3036438" cy="807405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C9E184-2165-4E3D-B0E6-8710CB61FF5E}" type="datetime1">
              <a:rPr lang="it-IT" noProof="0" smtClean="0"/>
              <a:t>29/09/2022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Aggiungere un piè di pagina qui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6CC09F73-0AD6-4A1E-A331-75A00B808982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9DE9A20D-024F-4A17-9B20-526AA4037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02108" y="3128470"/>
            <a:ext cx="3024000" cy="1906565"/>
          </a:xfrm>
        </p:spPr>
        <p:txBody>
          <a:bodyPr rtlCol="0" anchor="ctr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37D8F60F-F9DD-4AAC-BF28-C004CCDF2D6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873638" y="3128470"/>
            <a:ext cx="3024000" cy="1906565"/>
          </a:xfrm>
        </p:spPr>
        <p:txBody>
          <a:bodyPr rtlCol="0" anchor="ctr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11" name="Segnaposto testo 3">
            <a:extLst>
              <a:ext uri="{FF2B5EF4-FFF2-40B4-BE49-F238E27FC236}">
                <a16:creationId xmlns:a16="http://schemas.microsoft.com/office/drawing/2014/main" id="{8F09FDD8-5B1C-4AAA-8EEC-0A77C9E477D1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595889" y="5144979"/>
            <a:ext cx="3036438" cy="807405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2" name="Segnaposto testo 3">
            <a:extLst>
              <a:ext uri="{FF2B5EF4-FFF2-40B4-BE49-F238E27FC236}">
                <a16:creationId xmlns:a16="http://schemas.microsoft.com/office/drawing/2014/main" id="{E6DF0B7E-E17E-4875-966D-4DE67F755B7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306587" y="5144978"/>
            <a:ext cx="3036438" cy="807405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5685D963-B130-47E9-AFCC-AEBED2B1155B}"/>
              </a:ext>
            </a:extLst>
          </p:cNvPr>
          <p:cNvCxnSpPr>
            <a:cxnSpLocks/>
          </p:cNvCxnSpPr>
          <p:nvPr userDrawn="1"/>
        </p:nvCxnSpPr>
        <p:spPr>
          <a:xfrm>
            <a:off x="4484077" y="5144978"/>
            <a:ext cx="0" cy="807405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2FA9B6CF-713A-4942-BE35-A61AFCDDFD3D}"/>
              </a:ext>
            </a:extLst>
          </p:cNvPr>
          <p:cNvCxnSpPr>
            <a:cxnSpLocks/>
          </p:cNvCxnSpPr>
          <p:nvPr userDrawn="1"/>
        </p:nvCxnSpPr>
        <p:spPr>
          <a:xfrm>
            <a:off x="7757747" y="5144978"/>
            <a:ext cx="0" cy="807405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Segnaposto testo 18">
            <a:extLst>
              <a:ext uri="{FF2B5EF4-FFF2-40B4-BE49-F238E27FC236}">
                <a16:creationId xmlns:a16="http://schemas.microsoft.com/office/drawing/2014/main" id="{93809A32-C7A4-4739-994B-BE492F855A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0908" y="1617663"/>
            <a:ext cx="9618391" cy="1336675"/>
          </a:xfrm>
        </p:spPr>
        <p:txBody>
          <a:bodyPr rtlCol="0">
            <a:noAutofit/>
          </a:bodyPr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2C1ABD52-D5FE-4FC2-8449-5DA0E52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42703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ttangolo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ttangolo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450329" y="3145992"/>
            <a:ext cx="5524404" cy="2003742"/>
          </a:xfrm>
        </p:spPr>
        <p:txBody>
          <a:bodyPr rtlCol="0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7236069" y="6332578"/>
            <a:ext cx="4315852" cy="320123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C66EB7D0-FE28-4569-A38F-D26D773A926F}" type="datetime1">
              <a:rPr lang="it-IT" noProof="0" smtClean="0"/>
              <a:t>29/09/2022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1447382" y="6332578"/>
            <a:ext cx="5541004" cy="320931"/>
          </a:xfrm>
        </p:spPr>
        <p:txBody>
          <a:bodyPr rtlCol="0"/>
          <a:lstStyle/>
          <a:p>
            <a:pPr rtl="0"/>
            <a:r>
              <a:rPr lang="it-IT" noProof="0"/>
              <a:t>Aggiungere un piè di pagina qui</a:t>
            </a:r>
          </a:p>
        </p:txBody>
      </p:sp>
      <p:cxnSp>
        <p:nvCxnSpPr>
          <p:cNvPr id="31" name="Connettore diritto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589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/>
        <p:txBody>
          <a:bodyPr rtlCol="0" anchor="t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FABDF7-1368-4CFF-BE78-135DC26D8399}" type="datetime1">
              <a:rPr lang="it-IT" noProof="0" smtClean="0"/>
              <a:t>29/09/2022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Aggiungere un piè di pagina qui</a:t>
            </a:r>
          </a:p>
        </p:txBody>
      </p:sp>
      <p:cxnSp>
        <p:nvCxnSpPr>
          <p:cNvPr id="33" name="Connettore diritto 32"/>
          <p:cNvCxnSpPr/>
          <p:nvPr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itolo 5">
            <a:extLst>
              <a:ext uri="{FF2B5EF4-FFF2-40B4-BE49-F238E27FC236}">
                <a16:creationId xmlns:a16="http://schemas.microsoft.com/office/drawing/2014/main" id="{C414FF1F-6558-4E39-87DB-276E44F54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56888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887950"/>
          </a:xfrm>
        </p:spPr>
        <p:txBody>
          <a:bodyPr rtlCol="0" anchor="b">
            <a:normAutofit/>
          </a:bodyPr>
          <a:lstStyle>
            <a:lvl1pPr algn="l"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1780777" y="3806195"/>
            <a:ext cx="8630446" cy="1012929"/>
          </a:xfrm>
        </p:spPr>
        <p:txBody>
          <a:bodyPr tIns="91440" rtlCol="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B673BA-F397-4C2A-91CC-2BD496BCDA27}" type="datetime1">
              <a:rPr lang="it-IT" noProof="0" smtClean="0"/>
              <a:t>29/09/2022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Aggiungere un piè di pagina qui</a:t>
            </a:r>
          </a:p>
        </p:txBody>
      </p:sp>
      <p:cxnSp>
        <p:nvCxnSpPr>
          <p:cNvPr id="15" name="Connettore diritto 14"/>
          <p:cNvCxnSpPr/>
          <p:nvPr/>
        </p:nvCxnSpPr>
        <p:spPr>
          <a:xfrm>
            <a:off x="1780777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136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sz="half" idx="1" hasCustomPrompt="1"/>
          </p:nvPr>
        </p:nvSpPr>
        <p:spPr>
          <a:xfrm>
            <a:off x="1292239" y="2161853"/>
            <a:ext cx="4645152" cy="3448595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6258679" y="2168318"/>
            <a:ext cx="4645152" cy="3441520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76EE45-12B3-48A6-9D30-F3A6033D3EAD}" type="datetime1">
              <a:rPr lang="it-IT" noProof="0" smtClean="0"/>
              <a:t>29/09/2022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Aggiungere un piè di pagina qui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4715607D-9DE2-4687-AAF8-EF2427252A90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olo 6">
            <a:extLst>
              <a:ext uri="{FF2B5EF4-FFF2-40B4-BE49-F238E27FC236}">
                <a16:creationId xmlns:a16="http://schemas.microsoft.com/office/drawing/2014/main" id="{2F96D46B-C1B8-46AB-87DF-61A8058B1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77750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1287315" y="1950795"/>
            <a:ext cx="4645152" cy="801943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1287315" y="2755515"/>
            <a:ext cx="4645152" cy="2644457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6252486" y="1954249"/>
            <a:ext cx="4645152" cy="802237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 hasCustomPrompt="1"/>
          </p:nvPr>
        </p:nvSpPr>
        <p:spPr>
          <a:xfrm>
            <a:off x="6252486" y="2752737"/>
            <a:ext cx="4645152" cy="2637371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BEE180-BCF5-4600-9FEC-5007D230C185}" type="datetime1">
              <a:rPr lang="it-IT" noProof="0" smtClean="0"/>
              <a:t>29/09/2022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Aggiungere un piè di pagina qui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C384AA55-1960-47F4-BA3C-E97A6F2D0B19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itolo 8">
            <a:extLst>
              <a:ext uri="{FF2B5EF4-FFF2-40B4-BE49-F238E27FC236}">
                <a16:creationId xmlns:a16="http://schemas.microsoft.com/office/drawing/2014/main" id="{09471694-1220-4CFC-A31F-622E5D3DE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981749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35767E-0110-43EC-8F79-2705A5E56715}" type="datetime1">
              <a:rPr lang="it-IT" noProof="0" smtClean="0"/>
              <a:t>29/09/2022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Aggiungere un piè di pagina qui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FFB55B52-B62C-4800-AAC1-B15AF2FE1F45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tolo 4">
            <a:extLst>
              <a:ext uri="{FF2B5EF4-FFF2-40B4-BE49-F238E27FC236}">
                <a16:creationId xmlns:a16="http://schemas.microsoft.com/office/drawing/2014/main" id="{3DF0054B-B64C-418E-A1B8-428EE4A1D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453955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titolo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FC678C-A78A-481B-A488-B51C2E612288}" type="datetime1">
              <a:rPr lang="it-IT" noProof="0" smtClean="0"/>
              <a:t>29/09/2022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Aggiungere un piè di pagina qui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FFB55B52-B62C-4800-AAC1-B15AF2FE1F45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tolo 4">
            <a:extLst>
              <a:ext uri="{FF2B5EF4-FFF2-40B4-BE49-F238E27FC236}">
                <a16:creationId xmlns:a16="http://schemas.microsoft.com/office/drawing/2014/main" id="{3DF0054B-B64C-418E-A1B8-428EE4A1D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A5A680F6-C147-410B-94DF-19850752D7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94656" y="1865037"/>
            <a:ext cx="8802688" cy="312792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4010242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E0FD62-C944-4CE9-8FC3-34FC56EE8ECD}" type="datetime1">
              <a:rPr lang="it-IT" noProof="0" smtClean="0"/>
              <a:t>29/09/2022</a:t>
            </a:fld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Aggiungere un piè di pagina qui</a:t>
            </a:r>
          </a:p>
        </p:txBody>
      </p:sp>
    </p:spTree>
    <p:extLst>
      <p:ext uri="{BB962C8B-B14F-4D97-AF65-F5344CB8AC3E}">
        <p14:creationId xmlns:p14="http://schemas.microsoft.com/office/powerpoint/2010/main" val="3771245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n didascalia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5095246" y="1645522"/>
            <a:ext cx="5807176" cy="3840852"/>
          </a:xfrm>
        </p:spPr>
        <p:txBody>
          <a:bodyPr rtlCol="0" anchor="ctr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290909" y="1645522"/>
            <a:ext cx="3600000" cy="3836725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49E527-6055-49A4-977D-B21A861B2096}" type="datetime1">
              <a:rPr lang="it-IT" noProof="0" smtClean="0"/>
              <a:t>29/09/2022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Aggiungere un piè di pagina qui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6CC09F73-0AD6-4A1E-A331-75A00B808982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olo 6">
            <a:extLst>
              <a:ext uri="{FF2B5EF4-FFF2-40B4-BE49-F238E27FC236}">
                <a16:creationId xmlns:a16="http://schemas.microsoft.com/office/drawing/2014/main" id="{1B74F78C-6D32-47C3-ABB2-6E7092A9C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281653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3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14" cstate="screen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94363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396923" y="6340793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pPr rtl="0"/>
            <a:fld id="{9A9783BF-119B-4B74-B9D7-53801EF6DDD3}" type="datetime1">
              <a:rPr lang="it-IT" noProof="0" smtClean="0"/>
              <a:t>29/09/2022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294364" y="6339730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Aggiungere un piè di pagina qui</a:t>
            </a:r>
          </a:p>
        </p:txBody>
      </p:sp>
      <p:cxnSp>
        <p:nvCxnSpPr>
          <p:cNvPr id="10" name="Connettore diritto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587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7" r:id="rId7"/>
    <p:sldLayoutId id="2147483691" r:id="rId8"/>
    <p:sldLayoutId id="2147483692" r:id="rId9"/>
    <p:sldLayoutId id="2147483696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0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1.svg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2.svg"/><Relationship Id="rId7" Type="http://schemas.openxmlformats.org/officeDocument/2006/relationships/image" Target="../media/image27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3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DCA56C-7A25-4BD4-AA72-5256E68BE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7464" y="1007084"/>
            <a:ext cx="9296400" cy="2559164"/>
          </a:xfrm>
        </p:spPr>
        <p:txBody>
          <a:bodyPr rtlCol="0">
            <a:noAutofit/>
          </a:bodyPr>
          <a:lstStyle/>
          <a:p>
            <a:pPr rtl="0"/>
            <a:r>
              <a:rPr lang="it-IT" sz="4400">
                <a:effectLst>
                  <a:outerShdw blurRad="50800" dist="50800" dir="5400000" sx="55000" sy="55000" algn="ctr" rotWithShape="0">
                    <a:schemeClr val="bg1">
                      <a:alpha val="43000"/>
                    </a:schemeClr>
                  </a:outerShdw>
                </a:effectLst>
              </a:rPr>
              <a:t>Costruzione di un modello di classificazione per il riconoscimento di voci nei deepfake</a:t>
            </a:r>
            <a:endParaRPr lang="it-IT" sz="4400" dirty="0">
              <a:effectLst>
                <a:outerShdw blurRad="50800" dist="50800" dir="5400000" sx="55000" sy="55000" algn="ctr" rotWithShape="0">
                  <a:schemeClr val="bg1">
                    <a:alpha val="43000"/>
                  </a:schemeClr>
                </a:outerShdw>
              </a:effectLst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BBCF363-1123-45B1-8A9A-ABCDA40EF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7464" y="3744498"/>
            <a:ext cx="5087570" cy="2266836"/>
          </a:xfrm>
          <a:prstGeom prst="flowChartAlternateProcess">
            <a:avLst/>
          </a:prstGeom>
          <a:solidFill>
            <a:srgbClr val="B71E42"/>
          </a:solidFill>
        </p:spPr>
        <p:txBody>
          <a:bodyPr rtlCol="0"/>
          <a:lstStyle/>
          <a:p>
            <a:pPr rtl="0"/>
            <a:r>
              <a:rPr lang="it-IT">
                <a:solidFill>
                  <a:schemeClr val="bg1"/>
                </a:solidFill>
              </a:rPr>
              <a:t>Candidato: sAMuele mAria gallina</a:t>
            </a:r>
          </a:p>
          <a:p>
            <a:pPr rtl="0"/>
            <a:r>
              <a:rPr lang="it-IT">
                <a:solidFill>
                  <a:schemeClr val="bg1"/>
                </a:solidFill>
              </a:rPr>
              <a:t>RelatorI: professore dario allegra e professore filippo stanco</a:t>
            </a:r>
          </a:p>
          <a:p>
            <a:pPr rtl="0"/>
            <a:r>
              <a:rPr lang="it-IT">
                <a:solidFill>
                  <a:schemeClr val="bg1"/>
                </a:solidFill>
              </a:rPr>
              <a:t>Correlatore: dottore stefano borzì</a:t>
            </a:r>
          </a:p>
          <a:p>
            <a:pPr rtl="0"/>
            <a:endParaRPr lang="it-IT" dirty="0"/>
          </a:p>
        </p:txBody>
      </p:sp>
      <p:pic>
        <p:nvPicPr>
          <p:cNvPr id="5" name="Elemento grafico 4" descr="Icona cervello nella testa&#10;">
            <a:extLst>
              <a:ext uri="{FF2B5EF4-FFF2-40B4-BE49-F238E27FC236}">
                <a16:creationId xmlns:a16="http://schemas.microsoft.com/office/drawing/2014/main" id="{D011E263-3212-4780-A140-E652B108BD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52000" y="0"/>
            <a:ext cx="1440000" cy="14400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1A43F36-02A3-BBA8-0E33-28AECFCABD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92765"/>
            <a:ext cx="1777464" cy="177746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29C4EA6-820E-86EE-2E0E-01D4C65025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6032" y="3620998"/>
            <a:ext cx="3838819" cy="165889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874904C-9542-29B1-79B0-B5DF9E9E6B16}"/>
              </a:ext>
            </a:extLst>
          </p:cNvPr>
          <p:cNvSpPr txBox="1"/>
          <p:nvPr/>
        </p:nvSpPr>
        <p:spPr>
          <a:xfrm>
            <a:off x="7536032" y="5279895"/>
            <a:ext cx="4390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solidFill>
                  <a:srgbClr val="383635"/>
                </a:solidFill>
              </a:rPr>
              <a:t>Dipartimento di matematica e Informatica</a:t>
            </a:r>
          </a:p>
        </p:txBody>
      </p:sp>
    </p:spTree>
    <p:extLst>
      <p:ext uri="{BB962C8B-B14F-4D97-AF65-F5344CB8AC3E}">
        <p14:creationId xmlns:p14="http://schemas.microsoft.com/office/powerpoint/2010/main" val="410429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6EF947-556F-6FFD-67AB-8B1C35252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0" y="1026455"/>
            <a:ext cx="9603275" cy="1049235"/>
          </a:xfrm>
          <a:effectLst>
            <a:outerShdw blurRad="50800" dist="50800" dir="5400000" sx="55000" sy="55000" algn="ctr" rotWithShape="0">
              <a:srgbClr val="000000">
                <a:alpha val="43000"/>
              </a:srgbClr>
            </a:outerShdw>
          </a:effectLst>
        </p:spPr>
        <p:txBody>
          <a:bodyPr>
            <a:normAutofit/>
          </a:bodyPr>
          <a:lstStyle/>
          <a:p>
            <a:r>
              <a:rPr lang="it-IT"/>
              <a:t>Classificatori naive e relativi risultati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3FA82A2-7054-2350-34EB-839FC15ABE5C}"/>
              </a:ext>
            </a:extLst>
          </p:cNvPr>
          <p:cNvSpPr txBox="1"/>
          <p:nvPr/>
        </p:nvSpPr>
        <p:spPr>
          <a:xfrm>
            <a:off x="1276264" y="1692354"/>
            <a:ext cx="9621371" cy="1736646"/>
          </a:xfrm>
          <a:prstGeom prst="flowChartAlternateProcess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>
                <a:solidFill>
                  <a:schemeClr val="bg1"/>
                </a:solidFill>
              </a:rPr>
              <a:t>Si propongono due modelli di classificazione naive basati sulla caratteristica del Bit Rate dei file audio.</a:t>
            </a:r>
          </a:p>
          <a:p>
            <a:r>
              <a:rPr lang="it-IT" sz="2400">
                <a:solidFill>
                  <a:schemeClr val="bg1"/>
                </a:solidFill>
              </a:rPr>
              <a:t>Il primo classificatore sfrutta la media aritmetica della caratteristica, mentre il secondo ricerca una soglia ideale per la discriminazione.</a:t>
            </a:r>
          </a:p>
        </p:txBody>
      </p:sp>
      <p:pic>
        <p:nvPicPr>
          <p:cNvPr id="8" name="Immagine 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53D90A71-3DA7-C9F7-D462-4CADFC522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149" y="3907977"/>
            <a:ext cx="7047695" cy="1257669"/>
          </a:xfrm>
          <a:prstGeom prst="rect">
            <a:avLst/>
          </a:prstGeom>
        </p:spPr>
      </p:pic>
      <p:pic>
        <p:nvPicPr>
          <p:cNvPr id="9" name="Elemento grafico 8" descr="Icona stella">
            <a:extLst>
              <a:ext uri="{FF2B5EF4-FFF2-40B4-BE49-F238E27FC236}">
                <a16:creationId xmlns:a16="http://schemas.microsoft.com/office/drawing/2014/main" id="{8F2D3A10-0897-6EB1-D10E-A3B2B5F7A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97703" y="280289"/>
            <a:ext cx="1044000" cy="10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907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729648-0852-3CD4-D2C0-C9A6F9F55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597" y="963545"/>
            <a:ext cx="9603275" cy="1049235"/>
          </a:xfrm>
        </p:spPr>
        <p:txBody>
          <a:bodyPr/>
          <a:lstStyle/>
          <a:p>
            <a:r>
              <a:rPr lang="it-IT"/>
              <a:t>Confronto con tecniche più complesse</a:t>
            </a:r>
          </a:p>
        </p:txBody>
      </p:sp>
      <p:pic>
        <p:nvPicPr>
          <p:cNvPr id="4" name="Elemento grafico 3" descr="Icona stella">
            <a:extLst>
              <a:ext uri="{FF2B5EF4-FFF2-40B4-BE49-F238E27FC236}">
                <a16:creationId xmlns:a16="http://schemas.microsoft.com/office/drawing/2014/main" id="{6031C66D-0DE7-B011-3333-9FB07A1B6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97703" y="280289"/>
            <a:ext cx="1044000" cy="1044000"/>
          </a:xfrm>
          <a:prstGeom prst="rect">
            <a:avLst/>
          </a:prstGeom>
        </p:spPr>
      </p:pic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933A735B-A37F-0B47-D6A1-7563AD6B70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6381107"/>
              </p:ext>
            </p:extLst>
          </p:nvPr>
        </p:nvGraphicFramePr>
        <p:xfrm>
          <a:off x="1201597" y="1630018"/>
          <a:ext cx="9740106" cy="4426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973121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DC2E91F2-91A3-084A-4E0A-1D8AE5BFC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2" y="2129736"/>
            <a:ext cx="9603275" cy="2853082"/>
          </a:xfrm>
        </p:spPr>
        <p:txBody>
          <a:bodyPr>
            <a:normAutofit fontScale="90000"/>
          </a:bodyPr>
          <a:lstStyle/>
          <a:p>
            <a:r>
              <a:rPr lang="it-IT" sz="11500"/>
              <a:t>GRAZIE PER L’ATTENZIONE</a:t>
            </a:r>
          </a:p>
        </p:txBody>
      </p:sp>
    </p:spTree>
    <p:extLst>
      <p:ext uri="{BB962C8B-B14F-4D97-AF65-F5344CB8AC3E}">
        <p14:creationId xmlns:p14="http://schemas.microsoft.com/office/powerpoint/2010/main" val="1197515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3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2" y="993188"/>
            <a:ext cx="9603275" cy="441717"/>
          </a:xfrm>
          <a:effectLst>
            <a:outerShdw blurRad="50800" dist="50800" dir="5400000" sx="55000" sy="55000" algn="ctr" rotWithShape="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/>
          <a:p>
            <a:pPr rtl="0"/>
            <a:r>
              <a:rPr lang="it-IT"/>
              <a:t>Il problema</a:t>
            </a:r>
            <a:endParaRPr lang="it-IT" dirty="0"/>
          </a:p>
        </p:txBody>
      </p:sp>
      <p:pic>
        <p:nvPicPr>
          <p:cNvPr id="4" name="Elemento grafico 3" descr="Icona di lampadina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D4F913E-6AED-820A-B413-8D6D94007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065" y="1629319"/>
            <a:ext cx="6133414" cy="322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95B0E4-473F-4C2F-79BE-1E3041E48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47" y="4602932"/>
            <a:ext cx="3085421" cy="2003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FA0229D-A8AC-F016-CFB8-08371463A1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2796" y="4602932"/>
            <a:ext cx="2820963" cy="175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98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955" y="561852"/>
            <a:ext cx="8737532" cy="1049235"/>
          </a:xfrm>
          <a:effectLst>
            <a:outerShdw blurRad="50800" dist="50800" dir="5400000" sx="55000" sy="55000" algn="ctr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/>
          <a:p>
            <a:pPr rtl="0"/>
            <a:r>
              <a:rPr lang="it-IT"/>
              <a:t>Tecnologie dedite alla sintesi di voci umane</a:t>
            </a:r>
            <a:endParaRPr lang="it-IT" dirty="0"/>
          </a:p>
        </p:txBody>
      </p:sp>
      <p:pic>
        <p:nvPicPr>
          <p:cNvPr id="4" name="Elemento grafico 3" descr="Icona strumenti">
            <a:extLst>
              <a:ext uri="{FF2B5EF4-FFF2-40B4-BE49-F238E27FC236}">
                <a16:creationId xmlns:a16="http://schemas.microsoft.com/office/drawing/2014/main" id="{9210645D-7F4F-0B6B-C2EC-EB0342DA3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84045" y="340011"/>
            <a:ext cx="1044000" cy="1044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FADAECBB-3D8C-D75F-9312-845DF0558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4854" y="1679487"/>
            <a:ext cx="4484415" cy="2350827"/>
          </a:xfrm>
          <a:prstGeom prst="rect">
            <a:avLst/>
          </a:prstGeom>
          <a:effectLst>
            <a:glow rad="139700">
              <a:schemeClr val="accent1">
                <a:alpha val="35000"/>
              </a:schemeClr>
            </a:glow>
            <a:softEdge rad="0"/>
          </a:effectLst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F93DD14D-E8E0-867E-4701-AB5D77C2F1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3076" y="1766589"/>
            <a:ext cx="3534475" cy="1983777"/>
          </a:xfrm>
          <a:prstGeom prst="rect">
            <a:avLst/>
          </a:prstGeom>
          <a:effectLst>
            <a:glow rad="152400">
              <a:schemeClr val="accent1">
                <a:alpha val="35000"/>
              </a:schemeClr>
            </a:glow>
            <a:softEdge rad="0"/>
          </a:effectLst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0415E610-69C5-2A05-A194-3FD7089660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0949" y="4341318"/>
            <a:ext cx="9727096" cy="1053769"/>
          </a:xfrm>
          <a:prstGeom prst="rect">
            <a:avLst/>
          </a:prstGeom>
          <a:effectLst>
            <a:glow rad="152400">
              <a:schemeClr val="accent1">
                <a:alpha val="3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44943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580298"/>
            <a:ext cx="8589682" cy="1049235"/>
          </a:xfrm>
          <a:effectLst>
            <a:outerShdw blurRad="50800" dist="50800" dir="5400000" sx="55000" sy="55000" algn="ctr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/>
          <a:p>
            <a:pPr rtl="0"/>
            <a:r>
              <a:rPr lang="it-IT"/>
              <a:t>Tecnologie dedite all’identificazione di voci deepfake</a:t>
            </a:r>
            <a:endParaRPr lang="it-IT" dirty="0"/>
          </a:p>
        </p:txBody>
      </p:sp>
      <p:pic>
        <p:nvPicPr>
          <p:cNvPr id="6" name="Elemento grafico 5" descr="Icona strumenti">
            <a:extLst>
              <a:ext uri="{FF2B5EF4-FFF2-40B4-BE49-F238E27FC236}">
                <a16:creationId xmlns:a16="http://schemas.microsoft.com/office/drawing/2014/main" id="{A0524D64-7C99-4DD6-A26E-C33BE01EC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84045" y="340011"/>
            <a:ext cx="1044000" cy="1044000"/>
          </a:xfrm>
          <a:prstGeom prst="rect">
            <a:avLst/>
          </a:prstGeom>
        </p:spPr>
      </p:pic>
      <p:pic>
        <p:nvPicPr>
          <p:cNvPr id="2054" name="Picture 6" descr="Integrated Data Management Services Private Limited Jayanagar 3rd Block ...">
            <a:extLst>
              <a:ext uri="{FF2B5EF4-FFF2-40B4-BE49-F238E27FC236}">
                <a16:creationId xmlns:a16="http://schemas.microsoft.com/office/drawing/2014/main" id="{0D5D0575-BF5A-EE6E-F933-258F4EAFF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77" y="1733654"/>
            <a:ext cx="4491036" cy="366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2DD976F-27C4-CE69-B92E-A22D6892FF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5009" y="2261890"/>
            <a:ext cx="4648339" cy="260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3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29E978-9605-417C-951F-53F4926C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909" y="997328"/>
            <a:ext cx="9610182" cy="1015887"/>
          </a:xfrm>
          <a:effectLst>
            <a:outerShdw blurRad="50800" dist="50800" dir="5400000" sx="55000" sy="55000" algn="ctr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/>
          <a:p>
            <a:pPr rtl="0"/>
            <a:r>
              <a:rPr lang="it-IT"/>
              <a:t>Metodo proposto</a:t>
            </a:r>
            <a:endParaRPr lang="it-IT" dirty="0"/>
          </a:p>
        </p:txBody>
      </p:sp>
      <p:pic>
        <p:nvPicPr>
          <p:cNvPr id="7" name="Elemento grafico 6" descr="Icona ingranaggi">
            <a:extLst>
              <a:ext uri="{FF2B5EF4-FFF2-40B4-BE49-F238E27FC236}">
                <a16:creationId xmlns:a16="http://schemas.microsoft.com/office/drawing/2014/main" id="{DA9595F8-50AF-4C85-9BC5-B52646E11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16904" y="243287"/>
            <a:ext cx="1122450" cy="1122450"/>
          </a:xfrm>
          <a:prstGeom prst="rect">
            <a:avLst/>
          </a:prstGeom>
        </p:spPr>
      </p:pic>
      <p:graphicFrame>
        <p:nvGraphicFramePr>
          <p:cNvPr id="14" name="Diagramma 13">
            <a:extLst>
              <a:ext uri="{FF2B5EF4-FFF2-40B4-BE49-F238E27FC236}">
                <a16:creationId xmlns:a16="http://schemas.microsoft.com/office/drawing/2014/main" id="{1CECAD4B-5083-5265-9721-28FFBF1D79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5189357"/>
              </p:ext>
            </p:extLst>
          </p:nvPr>
        </p:nvGraphicFramePr>
        <p:xfrm>
          <a:off x="693224" y="1575581"/>
          <a:ext cx="10805551" cy="4528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164098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3E67D2D3-6651-A4D7-7E48-664E23FB0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2" y="976797"/>
            <a:ext cx="9603275" cy="1049235"/>
          </a:xfrm>
          <a:effectLst>
            <a:outerShdw blurRad="50800" dist="50800" dir="5400000" sx="55000" sy="55000" algn="ctr" rotWithShape="0">
              <a:srgbClr val="000000">
                <a:alpha val="43000"/>
              </a:srgbClr>
            </a:outerShdw>
          </a:effectLst>
        </p:spPr>
        <p:txBody>
          <a:bodyPr/>
          <a:lstStyle/>
          <a:p>
            <a:r>
              <a:rPr lang="it-IT"/>
              <a:t>ASVspoof 2021</a:t>
            </a:r>
          </a:p>
        </p:txBody>
      </p:sp>
      <p:pic>
        <p:nvPicPr>
          <p:cNvPr id="5" name="Elemento grafico 4" descr="Icona ingranaggi">
            <a:extLst>
              <a:ext uri="{FF2B5EF4-FFF2-40B4-BE49-F238E27FC236}">
                <a16:creationId xmlns:a16="http://schemas.microsoft.com/office/drawing/2014/main" id="{18F279C1-12BE-7F00-F540-220A2B4F5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16904" y="243287"/>
            <a:ext cx="1122450" cy="112245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19D66C9-4A17-2CB0-D277-E0494DA81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432" y="1894699"/>
            <a:ext cx="7495091" cy="3645557"/>
          </a:xfrm>
          <a:prstGeom prst="rect">
            <a:avLst/>
          </a:prstGeom>
          <a:effectLst>
            <a:glow rad="152400">
              <a:schemeClr val="accent1">
                <a:alpha val="35000"/>
              </a:schemeClr>
            </a:glow>
          </a:effec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77ECB99-4779-49E3-CD24-AAE73C468CCB}"/>
              </a:ext>
            </a:extLst>
          </p:cNvPr>
          <p:cNvSpPr txBox="1"/>
          <p:nvPr/>
        </p:nvSpPr>
        <p:spPr>
          <a:xfrm>
            <a:off x="106832" y="1671772"/>
            <a:ext cx="3860257" cy="4349353"/>
          </a:xfrm>
          <a:prstGeom prst="flowChartAlternateProcess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chemeClr val="bg1"/>
                </a:solidFill>
              </a:rPr>
              <a:t>Note sul dataset</a:t>
            </a:r>
          </a:p>
          <a:p>
            <a:endParaRPr lang="it-IT" sz="1600" b="1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>
                <a:solidFill>
                  <a:schemeClr val="bg1"/>
                </a:solidFill>
              </a:rPr>
              <a:t>611.829 file audio in formato flac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>
                <a:solidFill>
                  <a:schemeClr val="bg1"/>
                </a:solidFill>
              </a:rPr>
              <a:t>Spazio del disco occupato pari a circa 34,5 GB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>
                <a:solidFill>
                  <a:schemeClr val="bg1"/>
                </a:solidFill>
              </a:rPr>
              <a:t>Ogni file è etichettato in modo da distinguere se esso contiene una voce deepfake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>
                <a:solidFill>
                  <a:schemeClr val="bg1"/>
                </a:solidFill>
              </a:rPr>
              <a:t>589.212 file contengono voci deepfake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>
                <a:solidFill>
                  <a:schemeClr val="bg1"/>
                </a:solidFill>
              </a:rPr>
              <a:t>I restanti 22.617 contengono voci reali</a:t>
            </a:r>
          </a:p>
        </p:txBody>
      </p:sp>
    </p:spTree>
    <p:extLst>
      <p:ext uri="{BB962C8B-B14F-4D97-AF65-F5344CB8AC3E}">
        <p14:creationId xmlns:p14="http://schemas.microsoft.com/office/powerpoint/2010/main" val="2332637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91A73A8-F0DA-649A-F089-9B17B20F5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578" y="981012"/>
            <a:ext cx="9603275" cy="1049235"/>
          </a:xfrm>
          <a:effectLst>
            <a:outerShdw blurRad="50800" dist="50800" dir="5400000" sx="55000" sy="55000" algn="ctr" rotWithShape="0">
              <a:srgbClr val="000000">
                <a:alpha val="43000"/>
              </a:srgbClr>
            </a:outerShdw>
          </a:effectLst>
        </p:spPr>
        <p:txBody>
          <a:bodyPr>
            <a:normAutofit/>
          </a:bodyPr>
          <a:lstStyle/>
          <a:p>
            <a:r>
              <a:rPr lang="it-IT"/>
              <a:t>Strumenti</a:t>
            </a:r>
            <a:r>
              <a:rPr lang="it-IT" sz="3600"/>
              <a:t> </a:t>
            </a:r>
            <a:r>
              <a:rPr lang="it-IT"/>
              <a:t>utilizzati</a:t>
            </a:r>
          </a:p>
        </p:txBody>
      </p:sp>
      <p:pic>
        <p:nvPicPr>
          <p:cNvPr id="5" name="Elemento grafico 4" descr="Icona ingranaggi">
            <a:extLst>
              <a:ext uri="{FF2B5EF4-FFF2-40B4-BE49-F238E27FC236}">
                <a16:creationId xmlns:a16="http://schemas.microsoft.com/office/drawing/2014/main" id="{7D3A4646-0EF8-2185-6149-EF859A92F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16904" y="243287"/>
            <a:ext cx="1122450" cy="112245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EEF8D94-5A1A-C1C3-A8AA-E4C1D0C08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8018" y="1647380"/>
            <a:ext cx="3522303" cy="2306237"/>
          </a:xfrm>
          <a:prstGeom prst="rect">
            <a:avLst/>
          </a:prstGeom>
        </p:spPr>
      </p:pic>
      <p:pic>
        <p:nvPicPr>
          <p:cNvPr id="3074" name="Picture 2" descr="Python - Wikipedia, la enciclopedia libre">
            <a:extLst>
              <a:ext uri="{FF2B5EF4-FFF2-40B4-BE49-F238E27FC236}">
                <a16:creationId xmlns:a16="http://schemas.microsoft.com/office/drawing/2014/main" id="{35DF192F-6465-38FF-1FCC-964117797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34" y="1822550"/>
            <a:ext cx="1725395" cy="189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8" descr="logo">
            <a:extLst>
              <a:ext uri="{FF2B5EF4-FFF2-40B4-BE49-F238E27FC236}">
                <a16:creationId xmlns:a16="http://schemas.microsoft.com/office/drawing/2014/main" id="{1DED2727-5F14-DFA1-88A4-E45FD84C85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2C6422C8-1C53-2EBB-5955-C06B66BCC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90624" y="1948696"/>
            <a:ext cx="4163800" cy="999312"/>
          </a:xfrm>
          <a:prstGeom prst="rect">
            <a:avLst/>
          </a:prstGeom>
        </p:spPr>
      </p:pic>
      <p:pic>
        <p:nvPicPr>
          <p:cNvPr id="3082" name="Picture 10" descr="La librería Numpy | Aprende con Alf">
            <a:extLst>
              <a:ext uri="{FF2B5EF4-FFF2-40B4-BE49-F238E27FC236}">
                <a16:creationId xmlns:a16="http://schemas.microsoft.com/office/drawing/2014/main" id="{ED321962-83DE-B624-47F7-1DDA85CC0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5" y="3865770"/>
            <a:ext cx="4275483" cy="192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36857AD-07C9-4298-BE7A-5436DF0D71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60262" y="3662001"/>
            <a:ext cx="1566675" cy="2218949"/>
          </a:xfrm>
          <a:prstGeom prst="rect">
            <a:avLst/>
          </a:prstGeom>
        </p:spPr>
      </p:pic>
      <p:pic>
        <p:nvPicPr>
          <p:cNvPr id="3086" name="Picture 14" descr="Scikit Learn - Thomas J. Ackermann">
            <a:extLst>
              <a:ext uri="{FF2B5EF4-FFF2-40B4-BE49-F238E27FC236}">
                <a16:creationId xmlns:a16="http://schemas.microsoft.com/office/drawing/2014/main" id="{4EDD25D1-C173-97FB-00BA-BAEAB0989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495" y="3276600"/>
            <a:ext cx="4285929" cy="230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21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9E4909B6-E7EE-6CF9-D5B1-0AA83D299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787" y="575523"/>
            <a:ext cx="8830299" cy="877521"/>
          </a:xfrm>
          <a:effectLst>
            <a:outerShdw blurRad="50800" dist="50800" dir="5400000" sx="55000" sy="55000" algn="ctr" rotWithShape="0">
              <a:srgbClr val="000000">
                <a:alpha val="43000"/>
              </a:srgbClr>
            </a:outerShdw>
          </a:effectLst>
        </p:spPr>
        <p:txBody>
          <a:bodyPr>
            <a:noAutofit/>
          </a:bodyPr>
          <a:lstStyle/>
          <a:p>
            <a:r>
              <a:rPr lang="it-IT"/>
              <a:t>Algoritmi di classificazione offerti da scikit-learn utilizzati</a:t>
            </a:r>
          </a:p>
        </p:txBody>
      </p:sp>
      <p:sp>
        <p:nvSpPr>
          <p:cNvPr id="10" name="Segnaposto testo 2">
            <a:extLst>
              <a:ext uri="{FF2B5EF4-FFF2-40B4-BE49-F238E27FC236}">
                <a16:creationId xmlns:a16="http://schemas.microsoft.com/office/drawing/2014/main" id="{F299D58D-FFF4-E4CE-FFF9-CA6F11C06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1080" y="1719746"/>
            <a:ext cx="4897857" cy="4317956"/>
          </a:xfrm>
          <a:prstGeom prst="flowChartAlternateProcess">
            <a:avLst/>
          </a:prstGeom>
          <a:solidFill>
            <a:schemeClr val="accent1"/>
          </a:solidFill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>
                <a:solidFill>
                  <a:schemeClr val="bg1"/>
                </a:solidFill>
              </a:rPr>
              <a:t>Decision Tree Classifier (DTC)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>
                <a:solidFill>
                  <a:schemeClr val="bg1"/>
                </a:solidFill>
              </a:rPr>
              <a:t>Support Vector Machine (SVC)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>
                <a:solidFill>
                  <a:schemeClr val="bg1"/>
                </a:solidFill>
              </a:rPr>
              <a:t>Logistic Regression (LR)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>
                <a:solidFill>
                  <a:schemeClr val="bg1"/>
                </a:solidFill>
              </a:rPr>
              <a:t>KNeighbors Classifier (KNC)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>
                <a:solidFill>
                  <a:schemeClr val="bg1"/>
                </a:solidFill>
              </a:rPr>
              <a:t>Linear Discriminant Analysis (LDA)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>
                <a:solidFill>
                  <a:schemeClr val="bg1"/>
                </a:solidFill>
              </a:rPr>
              <a:t>Random Forest Classifier (RFC)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>
                <a:solidFill>
                  <a:schemeClr val="bg1"/>
                </a:solidFill>
              </a:rPr>
              <a:t>Multi Layer Perceptron Classifier (MLPC)</a:t>
            </a:r>
          </a:p>
        </p:txBody>
      </p:sp>
      <p:sp>
        <p:nvSpPr>
          <p:cNvPr id="11" name="Segnaposto testo 2">
            <a:extLst>
              <a:ext uri="{FF2B5EF4-FFF2-40B4-BE49-F238E27FC236}">
                <a16:creationId xmlns:a16="http://schemas.microsoft.com/office/drawing/2014/main" id="{07A41C38-900C-735C-16A0-71B0D09FFA8C}"/>
              </a:ext>
            </a:extLst>
          </p:cNvPr>
          <p:cNvSpPr txBox="1">
            <a:spLocks/>
          </p:cNvSpPr>
          <p:nvPr/>
        </p:nvSpPr>
        <p:spPr>
          <a:xfrm>
            <a:off x="6383065" y="1709166"/>
            <a:ext cx="4897857" cy="2801929"/>
          </a:xfrm>
          <a:prstGeom prst="flowChartAlternateProcess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0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>
                <a:solidFill>
                  <a:schemeClr val="bg1"/>
                </a:solidFill>
              </a:rPr>
              <a:t>AdaBoost Classifier (ABC)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>
                <a:solidFill>
                  <a:schemeClr val="bg1"/>
                </a:solidFill>
              </a:rPr>
              <a:t>Gaussian Naive Bayes (GNB)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>
                <a:solidFill>
                  <a:schemeClr val="bg1"/>
                </a:solidFill>
              </a:rPr>
              <a:t>Multinomial Naive Bayes (MNB)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>
                <a:solidFill>
                  <a:schemeClr val="bg1"/>
                </a:solidFill>
              </a:rPr>
              <a:t>Quadratic Discriminant Analysis (QDA)</a:t>
            </a:r>
          </a:p>
        </p:txBody>
      </p:sp>
      <p:pic>
        <p:nvPicPr>
          <p:cNvPr id="2" name="Elemento grafico 1" descr="Icona ingranaggi">
            <a:extLst>
              <a:ext uri="{FF2B5EF4-FFF2-40B4-BE49-F238E27FC236}">
                <a16:creationId xmlns:a16="http://schemas.microsoft.com/office/drawing/2014/main" id="{78A46910-3731-F119-62AF-75D7DCF38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16904" y="243287"/>
            <a:ext cx="1122450" cy="112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39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1" y="988836"/>
            <a:ext cx="9603275" cy="462185"/>
          </a:xfrm>
          <a:effectLst>
            <a:outerShdw blurRad="50800" dist="50800" dir="5400000" sx="55000" sy="55000" algn="ctr" rotWithShape="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/>
          <a:p>
            <a:pPr rtl="0"/>
            <a:r>
              <a:rPr lang="it-IT"/>
              <a:t>Risultati Ottenuti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D297950-E376-0886-3897-5723BE7E8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152" y="1766266"/>
            <a:ext cx="7047695" cy="4048676"/>
          </a:xfrm>
          <a:prstGeom prst="rect">
            <a:avLst/>
          </a:prstGeom>
        </p:spPr>
      </p:pic>
      <p:pic>
        <p:nvPicPr>
          <p:cNvPr id="5" name="Elemento grafico 4" descr="Icona stella">
            <a:extLst>
              <a:ext uri="{FF2B5EF4-FFF2-40B4-BE49-F238E27FC236}">
                <a16:creationId xmlns:a16="http://schemas.microsoft.com/office/drawing/2014/main" id="{C251487D-9D36-E521-0FA3-ABE7810B39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7703" y="280289"/>
            <a:ext cx="1044000" cy="10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98200"/>
      </p:ext>
    </p:extLst>
  </p:cSld>
  <p:clrMapOvr>
    <a:masterClrMapping/>
  </p:clrMapOvr>
</p:sld>
</file>

<file path=ppt/theme/theme1.xml><?xml version="1.0" encoding="utf-8"?>
<a:theme xmlns:a="http://schemas.openxmlformats.org/drawingml/2006/main" name="Raccolta">
  <a:themeElements>
    <a:clrScheme name="Custom 10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84582C"/>
      </a:accent2>
      <a:accent3>
        <a:srgbClr val="002060"/>
      </a:accent3>
      <a:accent4>
        <a:srgbClr val="586EA6"/>
      </a:accent4>
      <a:accent5>
        <a:srgbClr val="586EA6"/>
      </a:accent5>
      <a:accent6>
        <a:srgbClr val="6892A0"/>
      </a:accent6>
      <a:hlink>
        <a:srgbClr val="B71E42"/>
      </a:hlink>
      <a:folHlink>
        <a:srgbClr val="586EA6"/>
      </a:folHlink>
    </a:clrScheme>
    <a:fontScheme name="Default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>
    <a:spDef>
      <a:spPr>
        <a:solidFill>
          <a:srgbClr val="B71E4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31750"/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60958846_TF66921596_Win32" id="{13CDFC3F-63D8-452C-B717-B11B82DBC1DB}" vid="{51191309-80E6-4AA3-BB7A-C59FB31C561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774</TotalTime>
  <Words>265</Words>
  <Application>Microsoft Office PowerPoint</Application>
  <PresentationFormat>Widescreen</PresentationFormat>
  <Paragraphs>55</Paragraphs>
  <Slides>12</Slides>
  <Notes>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6" baseType="lpstr">
      <vt:lpstr>Arial</vt:lpstr>
      <vt:lpstr>Calibri</vt:lpstr>
      <vt:lpstr>Gill Sans MT</vt:lpstr>
      <vt:lpstr>Raccolta</vt:lpstr>
      <vt:lpstr>Costruzione di un modello di classificazione per il riconoscimento di voci nei deepfake</vt:lpstr>
      <vt:lpstr>Il problema</vt:lpstr>
      <vt:lpstr>Tecnologie dedite alla sintesi di voci umane</vt:lpstr>
      <vt:lpstr>Tecnologie dedite all’identificazione di voci deepfake</vt:lpstr>
      <vt:lpstr>Metodo proposto</vt:lpstr>
      <vt:lpstr>ASVspoof 2021</vt:lpstr>
      <vt:lpstr>Strumenti utilizzati</vt:lpstr>
      <vt:lpstr>Algoritmi di classificazione offerti da scikit-learn utilizzati</vt:lpstr>
      <vt:lpstr>Risultati Ottenuti</vt:lpstr>
      <vt:lpstr>Classificatori naive e relativi risultati</vt:lpstr>
      <vt:lpstr>Confronto con tecniche più complesse</vt:lpstr>
      <vt:lpstr>GRAZIE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Costruzione di un modello di classificazione per il riconoscimento di voci nei deepfake</dc:title>
  <dc:creator>samuele gallina</dc:creator>
  <cp:lastModifiedBy>samuele gallina</cp:lastModifiedBy>
  <cp:revision>40</cp:revision>
  <dcterms:created xsi:type="dcterms:W3CDTF">2022-09-18T14:03:00Z</dcterms:created>
  <dcterms:modified xsi:type="dcterms:W3CDTF">2022-09-29T20:24:48Z</dcterms:modified>
</cp:coreProperties>
</file>